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2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240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3806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tiff"/><Relationship Id="rId4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tiff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9.tiff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2.tiff"/><Relationship Id="rId5" Type="http://schemas.openxmlformats.org/officeDocument/2006/relationships/image" Target="../media/image13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640080"/>
            <a:ext cx="1554480" cy="1554480"/>
          </a:xfrm>
          <a:prstGeom prst="ellipse">
            <a:avLst/>
          </a:prstGeom>
          <a:solidFill>
            <a:srgbClr val="24365E"/>
          </a:solidFill>
          <a:ln/>
        </p:spPr>
      </p:sp>
      <p:pic>
        <p:nvPicPr>
          <p:cNvPr id="3" name="Image 0" descr="icons/liver_0E7C8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77856" y="950976"/>
            <a:ext cx="932688" cy="93268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1874520"/>
            <a:ext cx="10424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IMPATTO DELLA CHIRURGIA METABOLICA E BARIATRICA SULLA RIDUZIONE DEL RISCHIO DI CARCINOMA EPATOCELLULARE NELL’OBESITÀ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9776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Risultati di uno studio nazionale francese</a:t>
            </a:r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548640" y="53949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 Carandina, J. Bulsei, V. Zulian, E. Fontas, A. Iannelli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5779008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AEBF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Clinique Saint Michel, Toulon, Francia  •  Université Côte d’Azur, Nizza, Francia</a:t>
            </a:r>
            <a:endParaRPr lang="en-US" sz="1300" dirty="0"/>
          </a:p>
        </p:txBody>
      </p:sp>
      <p:cxnSp>
        <p:nvCxnSpPr>
          <p:cNvPr id="12" name="Connettore 1 11">
            <a:extLst>
              <a:ext uri="{FF2B5EF4-FFF2-40B4-BE49-F238E27FC236}">
                <a16:creationId xmlns:a16="http://schemas.microsoft.com/office/drawing/2014/main" id="{D1EFFFE7-7F45-D740-BF4B-7655EE6A420B}"/>
              </a:ext>
            </a:extLst>
          </p:cNvPr>
          <p:cNvCxnSpPr/>
          <p:nvPr/>
        </p:nvCxnSpPr>
        <p:spPr>
          <a:xfrm>
            <a:off x="548640" y="4763386"/>
            <a:ext cx="9729216" cy="0"/>
          </a:xfrm>
          <a:prstGeom prst="line">
            <a:avLst/>
          </a:prstGeom>
          <a:ln w="603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3985B836-FC14-9E4A-BB64-64FC6DCE6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881" y="164338"/>
            <a:ext cx="4420415" cy="15043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20040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Disclosure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822960" cy="82296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6" name="Image 0" descr="icons/check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86" y="1648206"/>
            <a:ext cx="452628" cy="45262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54480" y="1600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conflitto di interesse da dichiarare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554480" y="2286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finanziamento è stato ricevuto per la realizzazione di questo studio.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09E5D2B-71D6-0947-AFB4-405F31657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2253" y="0"/>
            <a:ext cx="3849747" cy="13101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20040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L’obesità e il rischio oncologico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1051560"/>
            <a:ext cx="5577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L’eccesso ponderale è un fattore di rischio consolidato per numerose neoplasie, incluso il carcinoma epatocellulare (HCC).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20" y="2377440"/>
            <a:ext cx="5577840" cy="1051560"/>
          </a:xfrm>
          <a:prstGeom prst="roundRect">
            <a:avLst>
              <a:gd name="adj" fmla="val 6957"/>
            </a:avLst>
          </a:prstGeom>
          <a:solidFill>
            <a:srgbClr val="F5F8F8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3,5%</a:t>
            </a:r>
            <a:endParaRPr lang="en-US" sz="3400" dirty="0"/>
          </a:p>
        </p:txBody>
      </p:sp>
      <p:sp>
        <p:nvSpPr>
          <p:cNvPr id="8" name="Text 6"/>
          <p:cNvSpPr txBox="1"/>
          <p:nvPr/>
        </p:nvSpPr>
        <p:spPr>
          <a:xfrm>
            <a:off x="2286000" y="2487168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 tumori nell’uomo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sono obesità-correlati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02920" y="3611880"/>
            <a:ext cx="5577840" cy="1051560"/>
          </a:xfrm>
          <a:prstGeom prst="roundRect">
            <a:avLst>
              <a:gd name="adj" fmla="val 6957"/>
            </a:avLst>
          </a:prstGeom>
          <a:solidFill>
            <a:srgbClr val="F5F8F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721608"/>
            <a:ext cx="1554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9,5%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2286000" y="3721608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 tumori nella donna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sono obesità-correlati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50292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Bhaskaran et al., Lancet 2014</a:t>
            </a:r>
            <a:endParaRPr lang="en-US" sz="1000" dirty="0"/>
          </a:p>
        </p:txBody>
      </p:sp>
      <p:sp>
        <p:nvSpPr>
          <p:cNvPr id="14" name="Text 11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1F93888E-F104-2648-9B23-E752C9835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339" y="0"/>
            <a:ext cx="3358661" cy="1143000"/>
          </a:xfrm>
          <a:prstGeom prst="rect">
            <a:avLst/>
          </a:prstGeom>
        </p:spPr>
      </p:pic>
      <p:grpSp>
        <p:nvGrpSpPr>
          <p:cNvPr id="16" name="Grouper 13">
            <a:extLst>
              <a:ext uri="{FF2B5EF4-FFF2-40B4-BE49-F238E27FC236}">
                <a16:creationId xmlns:a16="http://schemas.microsoft.com/office/drawing/2014/main" id="{08910D22-A316-9B48-8D10-7C7A87AE4D5E}"/>
              </a:ext>
            </a:extLst>
          </p:cNvPr>
          <p:cNvGrpSpPr/>
          <p:nvPr/>
        </p:nvGrpSpPr>
        <p:grpSpPr>
          <a:xfrm>
            <a:off x="6182160" y="1645920"/>
            <a:ext cx="5887920" cy="3940014"/>
            <a:chOff x="-1" y="609600"/>
            <a:chExt cx="9144002" cy="6858000"/>
          </a:xfrm>
        </p:grpSpPr>
        <p:pic>
          <p:nvPicPr>
            <p:cNvPr id="17" name="Image 5" descr="Capture d’écran 2015-01-11 à 11.53.38.png">
              <a:extLst>
                <a:ext uri="{FF2B5EF4-FFF2-40B4-BE49-F238E27FC236}">
                  <a16:creationId xmlns:a16="http://schemas.microsoft.com/office/drawing/2014/main" id="{D639DF3D-829E-6743-9CD6-25DDFFCA8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0193"/>
            <a:stretch>
              <a:fillRect/>
            </a:stretch>
          </p:blipFill>
          <p:spPr>
            <a:xfrm>
              <a:off x="-1" y="1143000"/>
              <a:ext cx="9144000" cy="5257800"/>
            </a:xfrm>
            <a:prstGeom prst="rect">
              <a:avLst/>
            </a:prstGeom>
          </p:spPr>
        </p:pic>
        <p:pic>
          <p:nvPicPr>
            <p:cNvPr id="18" name="Image 6" descr="Capture d’écran 2015-01-11 à 11.53.38.png">
              <a:extLst>
                <a:ext uri="{FF2B5EF4-FFF2-40B4-BE49-F238E27FC236}">
                  <a16:creationId xmlns:a16="http://schemas.microsoft.com/office/drawing/2014/main" id="{A1E1B397-B775-B748-8C11-692E02285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90425"/>
            <a:stretch>
              <a:fillRect/>
            </a:stretch>
          </p:blipFill>
          <p:spPr>
            <a:xfrm>
              <a:off x="0" y="609600"/>
              <a:ext cx="9144000" cy="630814"/>
            </a:xfrm>
            <a:prstGeom prst="rect">
              <a:avLst/>
            </a:prstGeom>
          </p:spPr>
        </p:pic>
        <p:pic>
          <p:nvPicPr>
            <p:cNvPr id="19" name="Image 7" descr="Capture d’écran 2015-01-11 à 11.53.55.png">
              <a:extLst>
                <a:ext uri="{FF2B5EF4-FFF2-40B4-BE49-F238E27FC236}">
                  <a16:creationId xmlns:a16="http://schemas.microsoft.com/office/drawing/2014/main" id="{51DD767C-C63A-204C-BC7F-E8C35394B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413500"/>
              <a:ext cx="9144001" cy="1054100"/>
            </a:xfrm>
            <a:prstGeom prst="rect">
              <a:avLst/>
            </a:prstGeom>
          </p:spPr>
        </p:pic>
      </p:grpSp>
      <p:sp>
        <p:nvSpPr>
          <p:cNvPr id="20" name="ZoneTexte 6">
            <a:extLst>
              <a:ext uri="{FF2B5EF4-FFF2-40B4-BE49-F238E27FC236}">
                <a16:creationId xmlns:a16="http://schemas.microsoft.com/office/drawing/2014/main" id="{586F1AAE-36DD-114F-87CC-26FDAEE81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8849" y="5751627"/>
            <a:ext cx="5257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dirty="0" err="1"/>
              <a:t>Bhaskaran</a:t>
            </a:r>
            <a:r>
              <a:rPr dirty="0"/>
              <a:t> et al Lancet 2014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20040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cascata pericolosa verso l’HCC</a:t>
            </a:r>
            <a:endParaRPr lang="en-US" sz="3000" dirty="0"/>
          </a:p>
        </p:txBody>
      </p:sp>
      <p:pic>
        <p:nvPicPr>
          <p:cNvPr id="6" name="Image 0" descr="icons/weight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10" y="2731770"/>
            <a:ext cx="525780" cy="5257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59270" y="3168505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OBESITÀ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2097805" y="3147240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MASLD</a:t>
            </a:r>
            <a:endParaRPr lang="en-US" sz="1200" dirty="0"/>
          </a:p>
        </p:txBody>
      </p:sp>
      <p:sp>
        <p:nvSpPr>
          <p:cNvPr id="15" name="Text 10"/>
          <p:cNvSpPr txBox="1"/>
          <p:nvPr/>
        </p:nvSpPr>
        <p:spPr>
          <a:xfrm>
            <a:off x="3742664" y="3338625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infiammazione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fibrosi</a:t>
            </a:r>
            <a:endParaRPr lang="en-US" sz="1200" dirty="0"/>
          </a:p>
        </p:txBody>
      </p:sp>
      <p:sp>
        <p:nvSpPr>
          <p:cNvPr id="19" name="Text 13"/>
          <p:cNvSpPr txBox="1"/>
          <p:nvPr/>
        </p:nvSpPr>
        <p:spPr>
          <a:xfrm>
            <a:off x="5366252" y="3253565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CIRROSI</a:t>
            </a:r>
            <a:endParaRPr lang="en-US" sz="1200" dirty="0"/>
          </a:p>
        </p:txBody>
      </p:sp>
      <p:sp>
        <p:nvSpPr>
          <p:cNvPr id="23" name="Text 16"/>
          <p:cNvSpPr txBox="1"/>
          <p:nvPr/>
        </p:nvSpPr>
        <p:spPr>
          <a:xfrm>
            <a:off x="6904788" y="3232300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HCC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502920" y="4434840"/>
            <a:ext cx="10607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L’obesità innesca una progressione ben caratterizzata: steatosi epatica associata a disfunzione metabolica (MASLD), infiammazione e fibrosi (MASH), cirrosi e infine carcinoma epatocellulare. Diabete e disfunzione metabolica amplificano ulteriormente questo rischio.</a:t>
            </a:r>
            <a:endParaRPr lang="en-US" sz="1400" dirty="0"/>
          </a:p>
        </p:txBody>
      </p:sp>
      <p:sp>
        <p:nvSpPr>
          <p:cNvPr id="25" name="Shape 18"/>
          <p:cNvSpPr/>
          <p:nvPr/>
        </p:nvSpPr>
        <p:spPr>
          <a:xfrm>
            <a:off x="502920" y="5532120"/>
            <a:ext cx="10607040" cy="777240"/>
          </a:xfrm>
          <a:prstGeom prst="roundRect">
            <a:avLst>
              <a:gd name="adj" fmla="val 9412"/>
            </a:avLst>
          </a:prstGeom>
          <a:solidFill>
            <a:srgbClr val="FBE7E9"/>
          </a:solidFill>
          <a:ln/>
        </p:spPr>
      </p:sp>
      <p:sp>
        <p:nvSpPr>
          <p:cNvPr id="26" name="Text 19"/>
          <p:cNvSpPr txBox="1"/>
          <p:nvPr/>
        </p:nvSpPr>
        <p:spPr>
          <a:xfrm>
            <a:off x="777240" y="553212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64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L’obesità è oggi uno dei principali driver del carcinoma epatocellulare.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92D6D4B1-19D0-8740-B145-150F83DC4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339" y="0"/>
            <a:ext cx="3358661" cy="1143000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34E92B56-6D62-F34A-9426-92CDD10AB9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1822700"/>
            <a:ext cx="7765069" cy="1434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20040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diabete aumenta il rischio di HCC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6537960" y="1820292"/>
            <a:ext cx="5120640" cy="1554480"/>
          </a:xfrm>
          <a:prstGeom prst="roundRect">
            <a:avLst>
              <a:gd name="adj" fmla="val 4706"/>
            </a:avLst>
          </a:prstGeom>
          <a:solidFill>
            <a:srgbClr val="F5F8F8"/>
          </a:solidFill>
          <a:ln/>
        </p:spPr>
      </p:sp>
      <p:sp>
        <p:nvSpPr>
          <p:cNvPr id="7" name="Shape 4"/>
          <p:cNvSpPr/>
          <p:nvPr/>
        </p:nvSpPr>
        <p:spPr>
          <a:xfrm>
            <a:off x="6766560" y="2276640"/>
            <a:ext cx="777240" cy="7772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8" name="Image 0" descr="icons/syringe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439" y="2451519"/>
            <a:ext cx="427482" cy="42748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726680" y="2042512"/>
            <a:ext cx="3794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L’insulino-resistenza e l’iperinsulinemia favoriscono la proliferazione epatocitaria e la carcinogenesi.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537960" y="3408795"/>
            <a:ext cx="5120640" cy="1417320"/>
          </a:xfrm>
          <a:prstGeom prst="roundRect">
            <a:avLst>
              <a:gd name="adj" fmla="val 5161"/>
            </a:avLst>
          </a:prstGeom>
          <a:solidFill>
            <a:srgbClr val="FDF4E9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766560" y="3545955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C77D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 2,6</a:t>
            </a:r>
            <a:endParaRPr lang="en-US" sz="3400" dirty="0"/>
          </a:p>
        </p:txBody>
      </p:sp>
      <p:sp>
        <p:nvSpPr>
          <p:cNvPr id="12" name="Text 8"/>
          <p:cNvSpPr txBox="1"/>
          <p:nvPr/>
        </p:nvSpPr>
        <p:spPr>
          <a:xfrm>
            <a:off x="8595360" y="3545955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rischio di HCC associato all’uso di insulina in pazienti diabetici (meta-analisi di 7 studi)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923973" y="5634907"/>
            <a:ext cx="6017466" cy="200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Singh S et al., Am J Gastroenterol 2013; Caldwell et al., Gastroenterology 2004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15" name="Image 7" descr="Capture d’écran 2015-01-17 à 17.08.15.png">
            <a:extLst>
              <a:ext uri="{FF2B5EF4-FFF2-40B4-BE49-F238E27FC236}">
                <a16:creationId xmlns:a16="http://schemas.microsoft.com/office/drawing/2014/main" id="{1888F069-B5B8-EE43-8669-48DB0392F8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32" t="5437" r="22394" b="3421"/>
          <a:stretch/>
        </p:blipFill>
        <p:spPr>
          <a:xfrm>
            <a:off x="420647" y="1787543"/>
            <a:ext cx="5724129" cy="3202821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058807F8-8B1B-5445-9817-678C48176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3339" y="0"/>
            <a:ext cx="3358661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94960" y="822960"/>
            <a:ext cx="1371600" cy="1371600"/>
          </a:xfrm>
          <a:prstGeom prst="ellipse">
            <a:avLst/>
          </a:prstGeom>
          <a:solidFill>
            <a:srgbClr val="24365E"/>
          </a:solidFill>
          <a:ln/>
        </p:spPr>
        <p:txBody>
          <a:bodyPr/>
          <a:lstStyle/>
          <a:p>
            <a:endParaRPr lang="en-US" dirty="0"/>
          </a:p>
        </p:txBody>
      </p:sp>
      <p:pic>
        <p:nvPicPr>
          <p:cNvPr id="3" name="Image 0" descr="icons/question_0E7C8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03570" y="1131570"/>
            <a:ext cx="754380" cy="7543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2377440"/>
            <a:ext cx="12188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300" dirty="0">
                <a:solidFill>
                  <a:srgbClr val="8AA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DOMANDA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78892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chirurgia bariatrica riduce il rischio di HCC?</a:t>
            </a:r>
            <a:endParaRPr lang="en-US" sz="3200" dirty="0"/>
          </a:p>
        </p:txBody>
      </p:sp>
      <p:sp>
        <p:nvSpPr>
          <p:cNvPr id="6" name="Shape 3"/>
          <p:cNvSpPr/>
          <p:nvPr/>
        </p:nvSpPr>
        <p:spPr>
          <a:xfrm>
            <a:off x="2880360" y="4160520"/>
            <a:ext cx="6400800" cy="868680"/>
          </a:xfrm>
          <a:prstGeom prst="roundRect">
            <a:avLst>
              <a:gd name="adj" fmla="val 10526"/>
            </a:avLst>
          </a:prstGeom>
          <a:solidFill>
            <a:srgbClr val="24365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3108960" y="4160520"/>
            <a:ext cx="5943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Abbiamo studiato questa domanda nella più grande coorte nazionale mai realizzata a tal fine.</a:t>
            </a:r>
            <a:endParaRPr lang="en-US" sz="14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032DBD2-437B-5F44-A20B-1FC9520BB6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339" y="0"/>
            <a:ext cx="3358661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20040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Disegno dello studio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6" name="Image 0" descr="icons/hospital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38" y="1378458"/>
            <a:ext cx="352044" cy="35204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25880" y="123444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nazionale francese (SNDS) 2013–2023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20" y="210312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9" name="Image 1" descr="icons/users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38" y="2247138"/>
            <a:ext cx="352044" cy="35204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25880" y="210312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Coorte osservazionale retrospettiva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502920" y="297180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2" name="Image 2" descr="icons/filter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38" y="3115818"/>
            <a:ext cx="352044" cy="35204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25880" y="297180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Esclusioni rigorose al basale: cancro attivo, cirrosi epatica, epatite virale, HCC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502920" y="384048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5" name="Image 3" descr="icons/calendar_0E7C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938" y="3984498"/>
            <a:ext cx="352044" cy="35204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25880" y="384048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medio: 5,1 anni (max 10 anni)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5943600" y="1097280"/>
            <a:ext cx="5760720" cy="594360"/>
          </a:xfrm>
          <a:prstGeom prst="roundRect">
            <a:avLst>
              <a:gd name="adj" fmla="val 9231"/>
            </a:avLst>
          </a:prstGeom>
          <a:solidFill>
            <a:srgbClr val="1B2A5B"/>
          </a:solidFill>
          <a:ln/>
        </p:spPr>
      </p:sp>
      <p:sp>
        <p:nvSpPr>
          <p:cNvPr id="18" name="Text 12"/>
          <p:cNvSpPr txBox="1"/>
          <p:nvPr/>
        </p:nvSpPr>
        <p:spPr>
          <a:xfrm>
            <a:off x="5943600" y="1097280"/>
            <a:ext cx="5760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2.490.612 pazienti con obesità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8823960" y="1691640"/>
            <a:ext cx="0" cy="320040"/>
          </a:xfrm>
          <a:prstGeom prst="line">
            <a:avLst/>
          </a:prstGeom>
          <a:noFill/>
          <a:ln w="19050">
            <a:solidFill>
              <a:srgbClr val="B9C3D6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5943600" y="2011680"/>
            <a:ext cx="5760720" cy="960120"/>
          </a:xfrm>
          <a:prstGeom prst="roundRect">
            <a:avLst>
              <a:gd name="adj" fmla="val 5714"/>
            </a:avLst>
          </a:prstGeom>
          <a:solidFill>
            <a:srgbClr val="F5F8F8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21" name="Text 15"/>
          <p:cNvSpPr txBox="1"/>
          <p:nvPr/>
        </p:nvSpPr>
        <p:spPr>
          <a:xfrm>
            <a:off x="6126480" y="2011680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Esclusi: cirrosi epatica, cancro attivo o HCC entro 1 anno, procedure non idonee (n = 340.034)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8823960" y="2971800"/>
            <a:ext cx="0" cy="320040"/>
          </a:xfrm>
          <a:prstGeom prst="line">
            <a:avLst/>
          </a:prstGeom>
          <a:noFill/>
          <a:ln w="19050">
            <a:solidFill>
              <a:srgbClr val="B9C3D6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5943600" y="3291840"/>
            <a:ext cx="5760720" cy="594360"/>
          </a:xfrm>
          <a:prstGeom prst="roundRect">
            <a:avLst>
              <a:gd name="adj" fmla="val 9231"/>
            </a:avLst>
          </a:prstGeom>
          <a:solidFill>
            <a:srgbClr val="1B2A5B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5943600" y="3291840"/>
            <a:ext cx="5760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2.150.578 pazienti eleggibili</a:t>
            </a:r>
            <a:endParaRPr lang="en-US" sz="1300" dirty="0"/>
          </a:p>
        </p:txBody>
      </p:sp>
      <p:sp>
        <p:nvSpPr>
          <p:cNvPr id="25" name="Shape 19"/>
          <p:cNvSpPr/>
          <p:nvPr/>
        </p:nvSpPr>
        <p:spPr>
          <a:xfrm>
            <a:off x="7498994" y="3886200"/>
            <a:ext cx="0" cy="274320"/>
          </a:xfrm>
          <a:prstGeom prst="line">
            <a:avLst/>
          </a:prstGeom>
          <a:noFill/>
          <a:ln w="19050">
            <a:solidFill>
              <a:srgbClr val="B9C3D6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10148926" y="3886200"/>
            <a:ext cx="0" cy="274320"/>
          </a:xfrm>
          <a:prstGeom prst="line">
            <a:avLst/>
          </a:prstGeom>
          <a:noFill/>
          <a:ln w="19050">
            <a:solidFill>
              <a:srgbClr val="B9C3D6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5943600" y="4160520"/>
            <a:ext cx="2649931" cy="914400"/>
          </a:xfrm>
          <a:prstGeom prst="roundRect">
            <a:avLst>
              <a:gd name="adj" fmla="val 7000"/>
            </a:avLst>
          </a:prstGeom>
          <a:solidFill>
            <a:srgbClr val="0E7C86"/>
          </a:solidFill>
          <a:ln/>
        </p:spPr>
      </p:sp>
      <p:sp>
        <p:nvSpPr>
          <p:cNvPr id="28" name="Text 22"/>
          <p:cNvSpPr txBox="1"/>
          <p:nvPr/>
        </p:nvSpPr>
        <p:spPr>
          <a:xfrm>
            <a:off x="5943600" y="4160520"/>
            <a:ext cx="264993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Gruppo MBS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209.870 pazienti</a:t>
            </a:r>
            <a:endParaRPr lang="en-US" sz="1400" dirty="0"/>
          </a:p>
        </p:txBody>
      </p:sp>
      <p:sp>
        <p:nvSpPr>
          <p:cNvPr id="29" name="Shape 23"/>
          <p:cNvSpPr/>
          <p:nvPr/>
        </p:nvSpPr>
        <p:spPr>
          <a:xfrm>
            <a:off x="9054389" y="4160520"/>
            <a:ext cx="2649931" cy="914400"/>
          </a:xfrm>
          <a:prstGeom prst="roundRect">
            <a:avLst>
              <a:gd name="adj" fmla="val 7000"/>
            </a:avLst>
          </a:prstGeom>
          <a:solidFill>
            <a:srgbClr val="24365E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054389" y="4160520"/>
            <a:ext cx="264993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Gruppo controllo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1.940.708 pazienti</a:t>
            </a:r>
            <a:endParaRPr lang="en-US" sz="1400" dirty="0"/>
          </a:p>
        </p:txBody>
      </p:sp>
      <p:sp>
        <p:nvSpPr>
          <p:cNvPr id="31" name="Text 25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F9B97885-FC25-1346-9A02-72AE280DFF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0688" y="0"/>
            <a:ext cx="2431312" cy="8274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20040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Popolazione dello studio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5120640" cy="1005840"/>
          </a:xfrm>
          <a:prstGeom prst="roundRect">
            <a:avLst>
              <a:gd name="adj" fmla="val 7273"/>
            </a:avLst>
          </a:prstGeom>
          <a:solidFill>
            <a:srgbClr val="0E7C8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128016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GRUPPO MBS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150876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209.870 pazienti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6537960" y="1188720"/>
            <a:ext cx="5120640" cy="1005840"/>
          </a:xfrm>
          <a:prstGeom prst="roundRect">
            <a:avLst>
              <a:gd name="adj" fmla="val 7273"/>
            </a:avLst>
          </a:prstGeom>
          <a:solidFill>
            <a:srgbClr val="1B2A5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37960" y="128016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GRUPPO CONTROLLO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150876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1.940.708 pazienti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502920" y="2514600"/>
            <a:ext cx="11155680" cy="658368"/>
          </a:xfrm>
          <a:prstGeom prst="roundRect">
            <a:avLst>
              <a:gd name="adj" fmla="val 8333"/>
            </a:avLst>
          </a:prstGeom>
          <a:solidFill>
            <a:srgbClr val="F5F8F8"/>
          </a:solidFill>
          <a:ln/>
        </p:spPr>
      </p:sp>
      <p:sp>
        <p:nvSpPr>
          <p:cNvPr id="12" name="Shape 10"/>
          <p:cNvSpPr/>
          <p:nvPr/>
        </p:nvSpPr>
        <p:spPr>
          <a:xfrm>
            <a:off x="640080" y="2587752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3" name="Image 0" descr="icons/calendar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94" y="2702966"/>
            <a:ext cx="281635" cy="281635"/>
          </a:xfrm>
          <a:prstGeom prst="rect">
            <a:avLst/>
          </a:prstGeom>
        </p:spPr>
      </p:pic>
      <p:sp>
        <p:nvSpPr>
          <p:cNvPr id="14" name="Text 11"/>
          <p:cNvSpPr txBox="1"/>
          <p:nvPr/>
        </p:nvSpPr>
        <p:spPr>
          <a:xfrm>
            <a:off x="1371600" y="2514600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Età media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5029200" y="2514600"/>
            <a:ext cx="2834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40,9 anni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8321040" y="2514600"/>
            <a:ext cx="2834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57,3 anni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02920" y="3310128"/>
            <a:ext cx="11155680" cy="658368"/>
          </a:xfrm>
          <a:prstGeom prst="roundRect">
            <a:avLst>
              <a:gd name="adj" fmla="val 8333"/>
            </a:avLst>
          </a:prstGeom>
          <a:solidFill>
            <a:srgbClr val="F5F8F8"/>
          </a:solidFill>
          <a:ln/>
        </p:spPr>
      </p:sp>
      <p:sp>
        <p:nvSpPr>
          <p:cNvPr id="18" name="Shape 15"/>
          <p:cNvSpPr/>
          <p:nvPr/>
        </p:nvSpPr>
        <p:spPr>
          <a:xfrm>
            <a:off x="640080" y="3383280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9" name="Image 1" descr="icons/gender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294" y="3498494"/>
            <a:ext cx="281635" cy="281635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1371600" y="3310128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Uomini</a:t>
            </a:r>
            <a:endParaRPr lang="en-US" sz="1350" dirty="0"/>
          </a:p>
        </p:txBody>
      </p:sp>
      <p:sp>
        <p:nvSpPr>
          <p:cNvPr id="21" name="Text 17"/>
          <p:cNvSpPr txBox="1"/>
          <p:nvPr/>
        </p:nvSpPr>
        <p:spPr>
          <a:xfrm>
            <a:off x="5029200" y="3310128"/>
            <a:ext cx="2834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20,6%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8321040" y="3310128"/>
            <a:ext cx="2834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40,5%</a:t>
            </a:r>
            <a:endParaRPr lang="en-US" sz="1500" dirty="0"/>
          </a:p>
        </p:txBody>
      </p:sp>
      <p:sp>
        <p:nvSpPr>
          <p:cNvPr id="23" name="Shape 19"/>
          <p:cNvSpPr/>
          <p:nvPr/>
        </p:nvSpPr>
        <p:spPr>
          <a:xfrm>
            <a:off x="502920" y="4105656"/>
            <a:ext cx="11155680" cy="658368"/>
          </a:xfrm>
          <a:prstGeom prst="roundRect">
            <a:avLst>
              <a:gd name="adj" fmla="val 8333"/>
            </a:avLst>
          </a:prstGeom>
          <a:solidFill>
            <a:srgbClr val="F5F8F8"/>
          </a:solidFill>
          <a:ln/>
        </p:spPr>
      </p:sp>
      <p:sp>
        <p:nvSpPr>
          <p:cNvPr id="24" name="Shape 20"/>
          <p:cNvSpPr/>
          <p:nvPr/>
        </p:nvSpPr>
        <p:spPr>
          <a:xfrm>
            <a:off x="640080" y="4178808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5" name="Image 2" descr="icons/weight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294" y="4294022"/>
            <a:ext cx="281635" cy="281635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1371600" y="4105656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 ≥ 40 kg/m²</a:t>
            </a:r>
            <a:endParaRPr lang="en-US" sz="1350" dirty="0"/>
          </a:p>
        </p:txBody>
      </p:sp>
      <p:sp>
        <p:nvSpPr>
          <p:cNvPr id="27" name="Text 22"/>
          <p:cNvSpPr txBox="1"/>
          <p:nvPr/>
        </p:nvSpPr>
        <p:spPr>
          <a:xfrm>
            <a:off x="5029200" y="4105656"/>
            <a:ext cx="2834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62,1%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8321040" y="4105656"/>
            <a:ext cx="2834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16,3%</a:t>
            </a:r>
            <a:endParaRPr lang="en-US" sz="1500" dirty="0"/>
          </a:p>
        </p:txBody>
      </p:sp>
      <p:sp>
        <p:nvSpPr>
          <p:cNvPr id="29" name="Shape 24"/>
          <p:cNvSpPr/>
          <p:nvPr/>
        </p:nvSpPr>
        <p:spPr>
          <a:xfrm>
            <a:off x="502920" y="4901184"/>
            <a:ext cx="11155680" cy="658368"/>
          </a:xfrm>
          <a:prstGeom prst="roundRect">
            <a:avLst>
              <a:gd name="adj" fmla="val 8333"/>
            </a:avLst>
          </a:prstGeom>
          <a:solidFill>
            <a:srgbClr val="F5F8F8"/>
          </a:solidFill>
          <a:ln/>
        </p:spPr>
      </p:sp>
      <p:sp>
        <p:nvSpPr>
          <p:cNvPr id="30" name="Shape 25"/>
          <p:cNvSpPr/>
          <p:nvPr/>
        </p:nvSpPr>
        <p:spPr>
          <a:xfrm>
            <a:off x="640080" y="4974336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1" name="Image 3" descr="icons/syringe_0E7C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294" y="5089550"/>
            <a:ext cx="281635" cy="281635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1371600" y="4901184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Diabete</a:t>
            </a:r>
            <a:endParaRPr lang="en-US" sz="1350" dirty="0"/>
          </a:p>
        </p:txBody>
      </p:sp>
      <p:sp>
        <p:nvSpPr>
          <p:cNvPr id="33" name="Text 27"/>
          <p:cNvSpPr txBox="1"/>
          <p:nvPr/>
        </p:nvSpPr>
        <p:spPr>
          <a:xfrm>
            <a:off x="5029200" y="4901184"/>
            <a:ext cx="2834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13,1%</a:t>
            </a:r>
            <a:endParaRPr lang="en-US" sz="1500" dirty="0"/>
          </a:p>
        </p:txBody>
      </p:sp>
      <p:sp>
        <p:nvSpPr>
          <p:cNvPr id="34" name="Text 28"/>
          <p:cNvSpPr txBox="1"/>
          <p:nvPr/>
        </p:nvSpPr>
        <p:spPr>
          <a:xfrm>
            <a:off x="8321040" y="4901184"/>
            <a:ext cx="2834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30,2%</a:t>
            </a:r>
            <a:endParaRPr lang="en-US" sz="1500" dirty="0"/>
          </a:p>
        </p:txBody>
      </p:sp>
      <p:sp>
        <p:nvSpPr>
          <p:cNvPr id="35" name="Text 29"/>
          <p:cNvSpPr txBox="1"/>
          <p:nvPr/>
        </p:nvSpPr>
        <p:spPr>
          <a:xfrm>
            <a:off x="502920" y="598932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Caratteristiche al basale standardizzate mediante propensity score matching</a:t>
            </a:r>
            <a:endParaRPr lang="en-US" sz="1100" dirty="0"/>
          </a:p>
        </p:txBody>
      </p:sp>
      <p:sp>
        <p:nvSpPr>
          <p:cNvPr id="36" name="Text 30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2F387FF4-1023-0746-8AF4-C99DA95183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9418" y="0"/>
            <a:ext cx="2552582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8AA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RISULTATO PRINCIPALE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59436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74%</a:t>
            </a:r>
            <a:endParaRPr lang="en-US" sz="13000" dirty="0">
              <a:solidFill>
                <a:schemeClr val="accent2"/>
              </a:solidFill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594360" y="3520440"/>
            <a:ext cx="5669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 riduzione del rischio di HCC con la chirurgia metabolica e bariatrica (MBS)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94360" y="4709160"/>
            <a:ext cx="5394960" cy="685800"/>
          </a:xfrm>
          <a:prstGeom prst="roundRect">
            <a:avLst>
              <a:gd name="adj" fmla="val 10667"/>
            </a:avLst>
          </a:prstGeom>
          <a:solidFill>
            <a:srgbClr val="24365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94360" y="4709160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0,265 (IC 95% 0,184–0,382), p &lt; 0,0001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FB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F4E805C-AB5F-9C40-99D0-8032032CC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896" y="1985010"/>
            <a:ext cx="4488144" cy="263271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EF4812B3-BB55-7741-987C-C8890BB32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9418" y="0"/>
            <a:ext cx="2552582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Robustezza dei risultati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960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Risultati coerenti in tutte le strategie di analisi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7040880" y="1463040"/>
            <a:ext cx="4617720" cy="1417320"/>
          </a:xfrm>
          <a:prstGeom prst="roundRect">
            <a:avLst>
              <a:gd name="adj" fmla="val 5161"/>
            </a:avLst>
          </a:prstGeom>
          <a:solidFill>
            <a:srgbClr val="F5F8F8"/>
          </a:solidFill>
          <a:ln/>
        </p:spPr>
      </p:sp>
      <p:sp>
        <p:nvSpPr>
          <p:cNvPr id="8" name="Shape 5"/>
          <p:cNvSpPr/>
          <p:nvPr/>
        </p:nvSpPr>
        <p:spPr>
          <a:xfrm>
            <a:off x="7223760" y="1627632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9" name="Image 0" descr="icons/users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778" y="1771650"/>
            <a:ext cx="352044" cy="35204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001000" y="157276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Propensity score matching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001000" y="19202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0,341 (IC 95% 0,225–0,518)   p &lt; 0,0001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7040880" y="3063240"/>
            <a:ext cx="4617720" cy="1417320"/>
          </a:xfrm>
          <a:prstGeom prst="roundRect">
            <a:avLst>
              <a:gd name="adj" fmla="val 5161"/>
            </a:avLst>
          </a:prstGeom>
          <a:solidFill>
            <a:srgbClr val="F5F8F8"/>
          </a:solidFill>
          <a:ln/>
        </p:spPr>
      </p:sp>
      <p:sp>
        <p:nvSpPr>
          <p:cNvPr id="13" name="Shape 9"/>
          <p:cNvSpPr/>
          <p:nvPr/>
        </p:nvSpPr>
        <p:spPr>
          <a:xfrm>
            <a:off x="7223760" y="3227832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4" name="Image 1" descr="icons/shield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7778" y="3371850"/>
            <a:ext cx="352044" cy="35204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8001000" y="317296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 del rischio competitivo</a:t>
            </a:r>
            <a:endParaRPr lang="en-US" sz="1300" dirty="0"/>
          </a:p>
        </p:txBody>
      </p:sp>
      <p:sp>
        <p:nvSpPr>
          <p:cNvPr id="16" name="Text 11"/>
          <p:cNvSpPr txBox="1"/>
          <p:nvPr/>
        </p:nvSpPr>
        <p:spPr>
          <a:xfrm>
            <a:off x="8001000" y="35204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0,221 (IC 95% 0,131–0,374)   p &lt; 0,0001</a:t>
            </a:r>
            <a:endParaRPr lang="en-US" sz="1350" dirty="0"/>
          </a:p>
        </p:txBody>
      </p:sp>
      <p:sp>
        <p:nvSpPr>
          <p:cNvPr id="17" name="Text 12"/>
          <p:cNvSpPr txBox="1"/>
          <p:nvPr/>
        </p:nvSpPr>
        <p:spPr>
          <a:xfrm>
            <a:off x="502920" y="484632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curve di Kaplan–Meier mostrano un’incidenza cumulativa di HCC costantemente più bassa nel tempo nel gruppo chirurgico.</a:t>
            </a:r>
            <a:endParaRPr lang="en-US" sz="1300" dirty="0"/>
          </a:p>
        </p:txBody>
      </p:sp>
      <p:sp>
        <p:nvSpPr>
          <p:cNvPr id="18" name="Text 13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DF1D54B2-A638-EB4D-A1CC-E16BBF1E32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728" y="1383922"/>
            <a:ext cx="4610694" cy="357809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64DC81B0-A54D-8645-9ABB-8F334E7FA8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9418" y="0"/>
            <a:ext cx="2552582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Analisi per sottogruppi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9601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Beneficio osservato indipendentemente da BMI e tipo di intervento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02920" y="1508760"/>
            <a:ext cx="11155680" cy="667512"/>
          </a:xfrm>
          <a:prstGeom prst="roundRect">
            <a:avLst>
              <a:gd name="adj" fmla="val 8219"/>
            </a:avLst>
          </a:prstGeom>
          <a:solidFill>
            <a:srgbClr val="F5F8F8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508760"/>
            <a:ext cx="30175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 30–39,9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3931920" y="1842516"/>
            <a:ext cx="4937760" cy="0"/>
          </a:xfrm>
          <a:prstGeom prst="line">
            <a:avLst/>
          </a:prstGeom>
          <a:noFill/>
          <a:ln w="19050">
            <a:solidFill>
              <a:srgbClr val="D5DBE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23530" y="1769364"/>
            <a:ext cx="146304" cy="146304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0" name="Shape 8"/>
          <p:cNvSpPr/>
          <p:nvPr/>
        </p:nvSpPr>
        <p:spPr>
          <a:xfrm>
            <a:off x="7730197" y="1481328"/>
            <a:ext cx="0" cy="722376"/>
          </a:xfrm>
          <a:prstGeom prst="line">
            <a:avLst/>
          </a:prstGeom>
          <a:noFill/>
          <a:ln w="12700">
            <a:solidFill>
              <a:srgbClr val="AEB6C2"/>
            </a:solidFill>
            <a:prstDash val="dash"/>
          </a:ln>
        </p:spPr>
      </p:sp>
      <p:sp>
        <p:nvSpPr>
          <p:cNvPr id="11" name="Text 9"/>
          <p:cNvSpPr txBox="1"/>
          <p:nvPr/>
        </p:nvSpPr>
        <p:spPr>
          <a:xfrm>
            <a:off x="9006840" y="1508760"/>
            <a:ext cx="1965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0,254  (0,140–0,461)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10835640" y="1508760"/>
            <a:ext cx="822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&lt; 0,0001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2286000"/>
            <a:ext cx="11155680" cy="667512"/>
          </a:xfrm>
          <a:prstGeom prst="roundRect">
            <a:avLst>
              <a:gd name="adj" fmla="val 8219"/>
            </a:avLst>
          </a:prstGeom>
          <a:solidFill>
            <a:srgbClr val="F5F8F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31520" y="2286000"/>
            <a:ext cx="30175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 ≥ 40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3931920" y="2619756"/>
            <a:ext cx="4937760" cy="0"/>
          </a:xfrm>
          <a:prstGeom prst="line">
            <a:avLst/>
          </a:prstGeom>
          <a:noFill/>
          <a:ln w="19050">
            <a:solidFill>
              <a:srgbClr val="D5DBE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880504" y="2546604"/>
            <a:ext cx="146304" cy="146304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17" name="Shape 15"/>
          <p:cNvSpPr/>
          <p:nvPr/>
        </p:nvSpPr>
        <p:spPr>
          <a:xfrm>
            <a:off x="7730197" y="2258568"/>
            <a:ext cx="0" cy="722376"/>
          </a:xfrm>
          <a:prstGeom prst="line">
            <a:avLst/>
          </a:prstGeom>
          <a:noFill/>
          <a:ln w="12700">
            <a:solidFill>
              <a:srgbClr val="AEB6C2"/>
            </a:solidFill>
            <a:prstDash val="dash"/>
          </a:ln>
        </p:spPr>
      </p:sp>
      <p:sp>
        <p:nvSpPr>
          <p:cNvPr id="18" name="Text 16"/>
          <p:cNvSpPr txBox="1"/>
          <p:nvPr/>
        </p:nvSpPr>
        <p:spPr>
          <a:xfrm>
            <a:off x="9006840" y="2286000"/>
            <a:ext cx="1965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0,269  (0,168–0,431)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10835640" y="2286000"/>
            <a:ext cx="822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&lt; 0,0001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02920" y="3063240"/>
            <a:ext cx="11155680" cy="667512"/>
          </a:xfrm>
          <a:prstGeom prst="roundRect">
            <a:avLst>
              <a:gd name="adj" fmla="val 8219"/>
            </a:avLst>
          </a:prstGeom>
          <a:solidFill>
            <a:srgbClr val="F5F8F8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31520" y="3063240"/>
            <a:ext cx="30175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Bypass gastrico (RYGB)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3931920" y="3396996"/>
            <a:ext cx="4937760" cy="0"/>
          </a:xfrm>
          <a:prstGeom prst="line">
            <a:avLst/>
          </a:prstGeom>
          <a:noFill/>
          <a:ln w="19050">
            <a:solidFill>
              <a:srgbClr val="D5DBE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926084" y="3323844"/>
            <a:ext cx="146304" cy="146304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24" name="Shape 22"/>
          <p:cNvSpPr/>
          <p:nvPr/>
        </p:nvSpPr>
        <p:spPr>
          <a:xfrm>
            <a:off x="7730197" y="3035808"/>
            <a:ext cx="0" cy="722376"/>
          </a:xfrm>
          <a:prstGeom prst="line">
            <a:avLst/>
          </a:prstGeom>
          <a:noFill/>
          <a:ln w="12700">
            <a:solidFill>
              <a:srgbClr val="AEB6C2"/>
            </a:solidFill>
            <a:prstDash val="dash"/>
          </a:ln>
        </p:spPr>
      </p:sp>
      <p:sp>
        <p:nvSpPr>
          <p:cNvPr id="25" name="Text 23"/>
          <p:cNvSpPr txBox="1"/>
          <p:nvPr/>
        </p:nvSpPr>
        <p:spPr>
          <a:xfrm>
            <a:off x="9006840" y="3063240"/>
            <a:ext cx="1965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0,281  (0,151–0,525)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10835640" y="3063240"/>
            <a:ext cx="822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&lt; 0,0001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02920" y="3840480"/>
            <a:ext cx="11155680" cy="667512"/>
          </a:xfrm>
          <a:prstGeom prst="roundRect">
            <a:avLst>
              <a:gd name="adj" fmla="val 8219"/>
            </a:avLst>
          </a:prstGeom>
          <a:solidFill>
            <a:srgbClr val="F5F8F8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731520" y="3840480"/>
            <a:ext cx="30175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Sleeve gastrectomy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3931920" y="4174236"/>
            <a:ext cx="4937760" cy="0"/>
          </a:xfrm>
          <a:prstGeom prst="line">
            <a:avLst/>
          </a:prstGeom>
          <a:noFill/>
          <a:ln w="19050">
            <a:solidFill>
              <a:srgbClr val="D5DBE3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834925" y="4101084"/>
            <a:ext cx="146304" cy="146304"/>
          </a:xfrm>
          <a:prstGeom prst="ellipse">
            <a:avLst/>
          </a:prstGeom>
          <a:solidFill>
            <a:srgbClr val="0E7C86"/>
          </a:solidFill>
          <a:ln/>
        </p:spPr>
      </p:sp>
      <p:sp>
        <p:nvSpPr>
          <p:cNvPr id="31" name="Shape 29"/>
          <p:cNvSpPr/>
          <p:nvPr/>
        </p:nvSpPr>
        <p:spPr>
          <a:xfrm>
            <a:off x="7730197" y="3813048"/>
            <a:ext cx="0" cy="722376"/>
          </a:xfrm>
          <a:prstGeom prst="line">
            <a:avLst/>
          </a:prstGeom>
          <a:noFill/>
          <a:ln w="12700">
            <a:solidFill>
              <a:srgbClr val="AEB6C2"/>
            </a:solidFill>
            <a:prstDash val="dash"/>
          </a:ln>
        </p:spPr>
      </p:sp>
      <p:sp>
        <p:nvSpPr>
          <p:cNvPr id="32" name="Text 30"/>
          <p:cNvSpPr txBox="1"/>
          <p:nvPr/>
        </p:nvSpPr>
        <p:spPr>
          <a:xfrm>
            <a:off x="9006840" y="3840480"/>
            <a:ext cx="1965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0,257  (0,165–0,401)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10835640" y="3840480"/>
            <a:ext cx="822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&lt; 0,0001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502920" y="4617720"/>
            <a:ext cx="11155680" cy="667512"/>
          </a:xfrm>
          <a:prstGeom prst="roundRect">
            <a:avLst>
              <a:gd name="adj" fmla="val 8219"/>
            </a:avLst>
          </a:prstGeom>
          <a:solidFill>
            <a:srgbClr val="F5F8F8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731520" y="4617720"/>
            <a:ext cx="30175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Alcolismo</a:t>
            </a:r>
            <a:endParaRPr lang="en-US" sz="1350" dirty="0"/>
          </a:p>
        </p:txBody>
      </p:sp>
      <p:sp>
        <p:nvSpPr>
          <p:cNvPr id="36" name="Shape 34"/>
          <p:cNvSpPr/>
          <p:nvPr/>
        </p:nvSpPr>
        <p:spPr>
          <a:xfrm>
            <a:off x="3931920" y="4951476"/>
            <a:ext cx="4937760" cy="0"/>
          </a:xfrm>
          <a:prstGeom prst="line">
            <a:avLst/>
          </a:prstGeom>
          <a:noFill/>
          <a:ln w="19050">
            <a:solidFill>
              <a:srgbClr val="D5DBE3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09710" y="4878324"/>
            <a:ext cx="146304" cy="146304"/>
          </a:xfrm>
          <a:prstGeom prst="ellipse">
            <a:avLst/>
          </a:prstGeom>
          <a:solidFill>
            <a:srgbClr val="B9A15A"/>
          </a:solidFill>
          <a:ln/>
        </p:spPr>
      </p:sp>
      <p:sp>
        <p:nvSpPr>
          <p:cNvPr id="38" name="Shape 36"/>
          <p:cNvSpPr/>
          <p:nvPr/>
        </p:nvSpPr>
        <p:spPr>
          <a:xfrm>
            <a:off x="7730197" y="4590288"/>
            <a:ext cx="0" cy="722376"/>
          </a:xfrm>
          <a:prstGeom prst="line">
            <a:avLst/>
          </a:prstGeom>
          <a:noFill/>
          <a:ln w="12700">
            <a:solidFill>
              <a:srgbClr val="AEB6C2"/>
            </a:solidFill>
            <a:prstDash val="dash"/>
          </a:ln>
        </p:spPr>
      </p:sp>
      <p:sp>
        <p:nvSpPr>
          <p:cNvPr id="39" name="Text 37"/>
          <p:cNvSpPr txBox="1"/>
          <p:nvPr/>
        </p:nvSpPr>
        <p:spPr>
          <a:xfrm>
            <a:off x="9006840" y="4617720"/>
            <a:ext cx="1965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B9A1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0,382  (0,122–1,202)</a:t>
            </a:r>
            <a:endParaRPr lang="en-US" sz="1150" dirty="0"/>
          </a:p>
        </p:txBody>
      </p:sp>
      <p:sp>
        <p:nvSpPr>
          <p:cNvPr id="40" name="Text 38"/>
          <p:cNvSpPr txBox="1"/>
          <p:nvPr/>
        </p:nvSpPr>
        <p:spPr>
          <a:xfrm>
            <a:off x="10835640" y="4617720"/>
            <a:ext cx="822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0,100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3931920" y="54406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Favorisce MBS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7315200" y="54406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D64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Favorisce controllo</a:t>
            </a:r>
            <a:endParaRPr lang="en-US" sz="1000" dirty="0"/>
          </a:p>
        </p:txBody>
      </p:sp>
      <p:sp>
        <p:nvSpPr>
          <p:cNvPr id="43" name="Text 41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pic>
        <p:nvPicPr>
          <p:cNvPr id="44" name="Immagine 43">
            <a:extLst>
              <a:ext uri="{FF2B5EF4-FFF2-40B4-BE49-F238E27FC236}">
                <a16:creationId xmlns:a16="http://schemas.microsoft.com/office/drawing/2014/main" id="{EFDC1259-FAD0-7D4F-B9B1-FBC3BF10E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9418" y="0"/>
            <a:ext cx="2552582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Punti di forza e limiti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10515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PUNTI DI FORZA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46304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7" name="Image 0" descr="icons/users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" y="1586484"/>
            <a:ext cx="301752" cy="30175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188720" y="1463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Coorte nazionale (~99% della popolazione)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02920" y="224028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0" name="Image 1" descr="icons/chartBar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" y="2363724"/>
            <a:ext cx="301752" cy="30175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188720" y="224028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Oltre 2 milioni di pazienti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502920" y="301752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3" name="Image 2" descr="icons/filter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" y="3140964"/>
            <a:ext cx="301752" cy="30175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188720" y="301752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 di eleggibilità rigorosi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502920" y="379476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6" name="Image 3" descr="icons/check_0E7C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64" y="391820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7947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Metodi statistici robusti e concordanti</a:t>
            </a:r>
            <a:endParaRPr lang="en-US" sz="1250" dirty="0"/>
          </a:p>
        </p:txBody>
      </p:sp>
      <p:sp>
        <p:nvSpPr>
          <p:cNvPr id="18" name="Text 12"/>
          <p:cNvSpPr txBox="1"/>
          <p:nvPr/>
        </p:nvSpPr>
        <p:spPr>
          <a:xfrm>
            <a:off x="6355080" y="10515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D64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LIMITI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6355080" y="146304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0" name="Image 4" descr="icons/warning_D6455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1586484"/>
            <a:ext cx="301752" cy="30175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040880" y="1463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Confondimento residuo (disegno retrospettivo)</a:t>
            </a:r>
            <a:endParaRPr lang="en-US" sz="1250" dirty="0"/>
          </a:p>
        </p:txBody>
      </p:sp>
      <p:sp>
        <p:nvSpPr>
          <p:cNvPr id="22" name="Shape 15"/>
          <p:cNvSpPr/>
          <p:nvPr/>
        </p:nvSpPr>
        <p:spPr>
          <a:xfrm>
            <a:off x="6355080" y="224028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3" name="Image 5" descr="icons/question_D6455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8524" y="2363724"/>
            <a:ext cx="301752" cy="301752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7040880" y="224028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Assenza di dati su fumo, dieta, alcol</a:t>
            </a:r>
            <a:endParaRPr lang="en-US" sz="1250" dirty="0"/>
          </a:p>
        </p:txBody>
      </p:sp>
      <p:sp>
        <p:nvSpPr>
          <p:cNvPr id="25" name="Shape 17"/>
          <p:cNvSpPr/>
          <p:nvPr/>
        </p:nvSpPr>
        <p:spPr>
          <a:xfrm>
            <a:off x="6355080" y="301752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6" name="Image 6" descr="icons/wine_D6455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8524" y="3140964"/>
            <a:ext cx="301752" cy="301752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7040880" y="301752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Sottogruppo alcolismo sottopotenziato</a:t>
            </a:r>
            <a:endParaRPr lang="en-US" sz="1250" dirty="0"/>
          </a:p>
        </p:txBody>
      </p:sp>
      <p:sp>
        <p:nvSpPr>
          <p:cNvPr id="28" name="Shape 19"/>
          <p:cNvSpPr/>
          <p:nvPr/>
        </p:nvSpPr>
        <p:spPr>
          <a:xfrm>
            <a:off x="6355080" y="379476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9" name="Image 7" descr="icons/hospitalUser_D6455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8524" y="3918204"/>
            <a:ext cx="301752" cy="301752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7040880" y="37947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Selection bias (pazienti ospedalizzati)</a:t>
            </a:r>
            <a:endParaRPr lang="en-US" sz="1250" dirty="0"/>
          </a:p>
        </p:txBody>
      </p:sp>
      <p:sp>
        <p:nvSpPr>
          <p:cNvPr id="31" name="Shape 21"/>
          <p:cNvSpPr/>
          <p:nvPr/>
        </p:nvSpPr>
        <p:spPr>
          <a:xfrm>
            <a:off x="502920" y="5120640"/>
            <a:ext cx="11155680" cy="868680"/>
          </a:xfrm>
          <a:prstGeom prst="roundRect">
            <a:avLst>
              <a:gd name="adj" fmla="val 8421"/>
            </a:avLst>
          </a:prstGeom>
          <a:solidFill>
            <a:srgbClr val="1B2A5B"/>
          </a:solidFill>
          <a:ln/>
        </p:spPr>
      </p:sp>
      <p:sp>
        <p:nvSpPr>
          <p:cNvPr id="32" name="Text 22"/>
          <p:cNvSpPr txBox="1"/>
          <p:nvPr/>
        </p:nvSpPr>
        <p:spPr>
          <a:xfrm>
            <a:off x="777240" y="512064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magnitudine dell’associazione rende improbabile una spiegazione puramente legata a bias.</a:t>
            </a:r>
            <a:endParaRPr lang="en-US" sz="1500" dirty="0"/>
          </a:p>
        </p:txBody>
      </p:sp>
      <p:sp>
        <p:nvSpPr>
          <p:cNvPr id="33" name="Text 23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2EED3B74-E347-F54E-871A-D3060CF1ED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39418" y="0"/>
            <a:ext cx="2552582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Interpretazione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00200"/>
            <a:ext cx="1051560" cy="1051560"/>
          </a:xfrm>
          <a:prstGeom prst="ellipse">
            <a:avLst/>
          </a:prstGeom>
          <a:solidFill>
            <a:srgbClr val="1B2A5B"/>
          </a:solidFill>
          <a:ln/>
        </p:spPr>
      </p:sp>
      <p:pic>
        <p:nvPicPr>
          <p:cNvPr id="6" name="Image 0" descr="icons/weight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10" y="1863090"/>
            <a:ext cx="525780" cy="5257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45720" y="278892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Perdita di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sostenuta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1664208" y="2007108"/>
            <a:ext cx="1426464" cy="237744"/>
          </a:xfrm>
          <a:prstGeom prst="rightArrow">
            <a:avLst/>
          </a:prstGeom>
          <a:solidFill>
            <a:srgbClr val="C9D2DE"/>
          </a:solidFill>
          <a:ln/>
        </p:spPr>
      </p:sp>
      <p:sp>
        <p:nvSpPr>
          <p:cNvPr id="9" name="Shape 6"/>
          <p:cNvSpPr/>
          <p:nvPr/>
        </p:nvSpPr>
        <p:spPr>
          <a:xfrm>
            <a:off x="3200400" y="1600200"/>
            <a:ext cx="1051560" cy="1051560"/>
          </a:xfrm>
          <a:prstGeom prst="ellipse">
            <a:avLst/>
          </a:prstGeom>
          <a:solidFill>
            <a:srgbClr val="1B2A5B"/>
          </a:solidFill>
          <a:ln/>
        </p:spPr>
      </p:sp>
      <p:pic>
        <p:nvPicPr>
          <p:cNvPr id="10" name="Image 1" descr="icons/fir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3290" y="1863090"/>
            <a:ext cx="525780" cy="5257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743200" y="278892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Riduzione di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infiammazione e fibrosi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4361688" y="2007108"/>
            <a:ext cx="1426464" cy="237744"/>
          </a:xfrm>
          <a:prstGeom prst="rightArrow">
            <a:avLst/>
          </a:prstGeom>
          <a:solidFill>
            <a:srgbClr val="C9D2DE"/>
          </a:solidFill>
          <a:ln/>
        </p:spPr>
      </p:sp>
      <p:sp>
        <p:nvSpPr>
          <p:cNvPr id="13" name="Shape 9"/>
          <p:cNvSpPr/>
          <p:nvPr/>
        </p:nvSpPr>
        <p:spPr>
          <a:xfrm>
            <a:off x="5897880" y="1600200"/>
            <a:ext cx="1051560" cy="1051560"/>
          </a:xfrm>
          <a:prstGeom prst="ellipse">
            <a:avLst/>
          </a:prstGeom>
          <a:solidFill>
            <a:srgbClr val="1B2A5B"/>
          </a:solidFill>
          <a:ln/>
        </p:spPr>
      </p:sp>
      <p:pic>
        <p:nvPicPr>
          <p:cNvPr id="14" name="Image 2" descr="icons/dna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0770" y="1863090"/>
            <a:ext cx="525780" cy="5257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440680" y="278892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Riduzione dei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driver carcinogenici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7059168" y="2007108"/>
            <a:ext cx="1426464" cy="237744"/>
          </a:xfrm>
          <a:prstGeom prst="rightArrow">
            <a:avLst/>
          </a:prstGeom>
          <a:solidFill>
            <a:srgbClr val="C9D2DE"/>
          </a:solidFill>
          <a:ln/>
        </p:spPr>
      </p:sp>
      <p:sp>
        <p:nvSpPr>
          <p:cNvPr id="17" name="Shape 12"/>
          <p:cNvSpPr/>
          <p:nvPr/>
        </p:nvSpPr>
        <p:spPr>
          <a:xfrm>
            <a:off x="8595360" y="1600200"/>
            <a:ext cx="1051560" cy="1051560"/>
          </a:xfrm>
          <a:prstGeom prst="ellipse">
            <a:avLst/>
          </a:prstGeom>
          <a:solidFill>
            <a:srgbClr val="0E7C86"/>
          </a:solidFill>
          <a:ln/>
        </p:spPr>
      </p:sp>
      <p:pic>
        <p:nvPicPr>
          <p:cNvPr id="18" name="Image 3" descr="icons/shield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8250" y="1863090"/>
            <a:ext cx="525780" cy="5257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138160" y="278892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Minor rischio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HCC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502920" y="3657600"/>
            <a:ext cx="6583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4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chirurgia metabolica interrompe la cascata biologica che dall’obesità conduce all’HCC, ottenendo una perdita di peso sostenuta, riducendo l’infiammazione e la fibrosi epatica, e attenuando i driver carcinogenici che alimentano lo sviluppo tumorale.</a:t>
            </a:r>
            <a:endParaRPr lang="en-US" sz="1450" dirty="0"/>
          </a:p>
        </p:txBody>
      </p:sp>
      <p:sp>
        <p:nvSpPr>
          <p:cNvPr id="21" name="Shape 15"/>
          <p:cNvSpPr/>
          <p:nvPr/>
        </p:nvSpPr>
        <p:spPr>
          <a:xfrm>
            <a:off x="7406640" y="3611880"/>
            <a:ext cx="4251960" cy="1737360"/>
          </a:xfrm>
          <a:prstGeom prst="roundRect">
            <a:avLst>
              <a:gd name="adj" fmla="val 5263"/>
            </a:avLst>
          </a:prstGeom>
          <a:solidFill>
            <a:srgbClr val="E6F2F1"/>
          </a:solidFill>
          <a:ln/>
        </p:spPr>
      </p:sp>
      <p:sp>
        <p:nvSpPr>
          <p:cNvPr id="22" name="Text 16"/>
          <p:cNvSpPr txBox="1"/>
          <p:nvPr/>
        </p:nvSpPr>
        <p:spPr>
          <a:xfrm>
            <a:off x="7635240" y="3611880"/>
            <a:ext cx="3794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i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“Non è solo perdita di peso.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i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Questa è prevenzione oncologica.”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CC8F5AB4-14D0-6A46-8FA9-004DDC4FA6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9418" y="0"/>
            <a:ext cx="2552582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67528" y="1051560"/>
            <a:ext cx="1463040" cy="1463040"/>
          </a:xfrm>
          <a:prstGeom prst="ellipse">
            <a:avLst/>
          </a:prstGeom>
          <a:solidFill>
            <a:srgbClr val="24365E"/>
          </a:solidFill>
          <a:ln/>
        </p:spPr>
      </p:sp>
      <p:pic>
        <p:nvPicPr>
          <p:cNvPr id="3" name="Image 0" descr="icons/trophy_0E7C8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96712" y="1380744"/>
            <a:ext cx="804672" cy="8046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2743200"/>
            <a:ext cx="121889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8AA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MESSAGGIO DA PORTARE A CASA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24612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CHIRURGIA METABOLICA NON È SOLO METABOLICA.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404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È ONCOLOGICA.</a:t>
            </a:r>
            <a:endParaRPr lang="en-US" sz="3400" dirty="0">
              <a:solidFill>
                <a:schemeClr val="accent2"/>
              </a:solidFill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731520" y="5760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AEBF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Grazie per l’attenzione</a:t>
            </a:r>
            <a:endParaRPr lang="en-US" sz="15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6F1556B-CD09-3A4D-88D5-BFD278F30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9418" y="0"/>
            <a:ext cx="2552582" cy="8686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6449</TotalTime>
  <Words>755</Words>
  <Application>Microsoft Macintosh PowerPoint</Application>
  <PresentationFormat>Widescreen</PresentationFormat>
  <Paragraphs>156</Paragraphs>
  <Slides>14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Sergio Carandina</cp:lastModifiedBy>
  <cp:revision>6</cp:revision>
  <dcterms:created xsi:type="dcterms:W3CDTF">2026-08-30T10:33:04Z</dcterms:created>
  <dcterms:modified xsi:type="dcterms:W3CDTF">2026-09-18T06:18:35Z</dcterms:modified>
</cp:coreProperties>
</file>